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3"/>
  </p:notesMasterIdLst>
  <p:sldIdLst>
    <p:sldId id="256" r:id="rId2"/>
    <p:sldId id="258" r:id="rId3"/>
    <p:sldId id="267" r:id="rId4"/>
    <p:sldId id="261" r:id="rId5"/>
    <p:sldId id="257" r:id="rId6"/>
    <p:sldId id="262" r:id="rId7"/>
    <p:sldId id="264" r:id="rId8"/>
    <p:sldId id="266" r:id="rId9"/>
    <p:sldId id="265" r:id="rId10"/>
    <p:sldId id="25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C4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54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8B068-C044-864B-9CE6-80FB3F73207D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77DFD-3CC5-194E-9213-FF29F1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7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4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8DD2-CE2C-0C49-99A2-99B0920AE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77768-8C4A-664F-98A7-D9E23AD7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9208-8723-0D49-92D2-D92CC6D4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02DB-F86F-9C41-B0D2-0CDFCFF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6591-53A5-924E-9C0B-98F93EF1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7841-7CB1-B94A-927C-ACE402B8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C5654-243F-5E4D-8ADC-1DBB025FB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6C925-E204-B843-8077-C2783A2C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55049-DC81-0041-9DDC-1F8E51AA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22C5-E637-A345-9D94-0479554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ECAB2-0A52-A444-B92E-A8DB8925F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F1F1E-BC84-574C-811D-390052577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E6F3D-57AB-1946-8AA2-C85C77A0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6A25-69FE-D542-B2E3-7D184F87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634F2-55AD-1E44-A02B-51675D98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EF93-F1BA-AC46-8908-5DC76220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3AF4-D0F6-2845-AE61-FCB826916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FCEEE-01AE-CC4B-A54B-38C1DBF8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0DEE-A9BA-3446-9263-70D21290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78EF8-26B0-2A4B-93C6-DC7B1297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4DCF-6822-3E41-9DDC-412A4F9D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49103-EFC5-F14F-9CA2-8517457C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7E25-D61E-BD4D-8EFA-EB6EAD9E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AF48-316F-FD4F-A9C2-E86660F4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33F2D-0C0B-EB48-A7C0-32B10A61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2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95A5-4F4A-A244-8815-2CA185D0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E05E-90BB-C94B-B59C-B9E7CF57A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632FD-CA54-BD4F-A975-61C1E1584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69F49-33BC-D841-BCC4-8D2E9187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E6D7F-484F-B148-A2E9-1FE2CA73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4EC30-AECD-A748-BCAF-8B0BBCAD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1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AC8B-C939-A946-9BE9-2939F2C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880B4-0417-DA4C-B580-5FB40B3C7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FDF5B-491F-0147-B68A-0075B433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8160C-01FD-D244-BE8A-82D4A17EB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93E77-C841-C143-959E-C0C841090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8D20A-2E87-0445-B19C-85BFF1BC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EF8194-4BC2-7940-A7D7-041AC560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AF53E-B299-C34C-89F1-0CA6AC4F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8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C090-9906-1E44-9C34-6AEC6C73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5CBD8-0CE8-194B-80B8-D55FDD5AF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01E60-6F6B-D147-B9A5-2226B715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A405A-5DFB-CE40-8700-FF9986DA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DD93C-F376-D84E-9132-DF9CDD5B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FF349-AA80-354F-BAE0-98673B65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F6744-BBF6-D14D-8FCF-55ED5AA2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2188-FFDF-AE4E-AD94-F606BB28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0F4B-0F0D-1A45-B6B0-68F066777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E4D4-1B7F-3145-8BCA-B39BD117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9E044-BD2B-3E47-8E86-D5DC7AF7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1AB5-810C-4543-9D84-92E04320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D2A03-A158-B549-9465-87378E21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5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3BF4-53B0-8349-AC70-AA515356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50D91-CC9B-2D4D-A511-7E823B2F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8D286-3E09-7A4E-9B33-D6678F0C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EE084-29ED-4242-88DA-A8999C2D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04843-65A9-2844-BD0E-7E2DAF11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CE063-9108-0447-B485-05CB4B23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0A32A-C5C1-CD44-8C19-3A346503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DD4BB-77E5-A94B-8FAE-BEFCDD19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E7F80-9BFD-6744-BD32-4536BE4B3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9B894-A644-8F4C-A74C-49639D6CE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B35F-45B5-9A47-8498-BF02883C6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8N-EslUPQ" TargetMode="External"/><Relationship Id="rId2" Type="http://schemas.openxmlformats.org/officeDocument/2006/relationships/hyperlink" Target="https://youtu.be/BcJFSl_YJH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I_jE-wgyQQ" TargetMode="External"/><Relationship Id="rId2" Type="http://schemas.openxmlformats.org/officeDocument/2006/relationships/hyperlink" Target="https://youtu.be/YHlWpM-k9f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52798B-A0B0-48E2-8E17-A4DB6F9CE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77343-B44A-A24E-A46A-943E54D1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" t="9091" r="21052"/>
          <a:stretch/>
        </p:blipFill>
        <p:spPr>
          <a:xfrm>
            <a:off x="1032929" y="891540"/>
            <a:ext cx="6409901" cy="507111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891540"/>
            <a:ext cx="6097589" cy="5071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DB590-B55E-D841-BDDC-367866859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9944" y="3058289"/>
            <a:ext cx="5160997" cy="174474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9193"/>
                </a:solidFill>
                <a:latin typeface="+mn-lt"/>
                <a:cs typeface="Microsoft Sans Serif" panose="020B0604020202020204" pitchFamily="34" charset="0"/>
              </a:rPr>
              <a:t>Aquaculture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Microsoft Sans Serif" panose="020B0604020202020204" pitchFamily="34" charset="0"/>
              </a:rPr>
              <a:t>Case Study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9C1C4-115B-034B-BF22-4BC189392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944" y="4965614"/>
            <a:ext cx="5160998" cy="83445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IMPACT OF HUMAN ACTIVITY ON THE NATURAL ENVIRONMENT – MANAGEMENT STRATEGIES</a:t>
            </a:r>
          </a:p>
        </p:txBody>
      </p:sp>
      <p:pic>
        <p:nvPicPr>
          <p:cNvPr id="20" name="Graphic 20">
            <a:extLst>
              <a:ext uri="{FF2B5EF4-FFF2-40B4-BE49-F238E27FC236}">
                <a16:creationId xmlns:a16="http://schemas.microsoft.com/office/drawing/2014/main" id="{D5DF56FE-21BB-9C48-913C-132611A1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01654" y="338722"/>
            <a:ext cx="1673928" cy="8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Aquaculture: Efforts to Reduce Impact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Aquaculture Doing to Stay Sustainable?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791493"/>
            <a:ext cx="850537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Developing new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sustainable feeds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that still provides the nutrients for the fish to grow (for example insect feed).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Fighting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diseases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such as sea lice, to limit the risk to wild-stock fish and promote better fish welfare.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Bettering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logistics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aiming to better transportation and keeping food miles low.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Following legislation to ensure nutrient enrichment remains low to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limit the impact on sea-floor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(benthic) species.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Careful site selection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limit the impact on the environment.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Waste Control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reduce risk of eutrophication and impact on benthic communities.</a:t>
            </a:r>
          </a:p>
        </p:txBody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6D523A8A-95F4-B945-9E0A-29F4F6B3F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19" r="28934"/>
          <a:stretch/>
        </p:blipFill>
        <p:spPr>
          <a:xfrm>
            <a:off x="8843863" y="0"/>
            <a:ext cx="3348137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752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8E56-AE3B-024A-B3B6-C60B63A0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4100" b="1" i="1" dirty="0"/>
              <a:t>Aquaculture Needs Geographers  </a:t>
            </a:r>
            <a:endParaRPr lang="en-US" sz="41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5C52456-D2BA-4B21-BA7F-FEF73DBCB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b="1" i="1" dirty="0"/>
              <a:t>Help drive innovation and work on the front line to combat climate change and food insecurity.  </a:t>
            </a:r>
          </a:p>
          <a:p>
            <a:pPr marL="0" indent="0">
              <a:buNone/>
            </a:pPr>
            <a:endParaRPr lang="en-GB" sz="1800" b="1" i="1" dirty="0"/>
          </a:p>
          <a:p>
            <a:pPr marL="0" indent="0">
              <a:buNone/>
            </a:pPr>
            <a:r>
              <a:rPr lang="en-US" sz="1800" b="1" dirty="0"/>
              <a:t>Aquaculture</a:t>
            </a:r>
            <a:r>
              <a:rPr lang="en-US" sz="1800" dirty="0"/>
              <a:t> offers many career opportunities for </a:t>
            </a:r>
            <a:r>
              <a:rPr lang="en-US" sz="1800" b="1" dirty="0"/>
              <a:t>geographers</a:t>
            </a:r>
            <a:r>
              <a:rPr lang="en-US" sz="1800" dirty="0"/>
              <a:t>. </a:t>
            </a:r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Content Placeholder 4" descr="A picture containing outdoor, person, person, sitting&#10;&#10;Description automatically generated">
            <a:extLst>
              <a:ext uri="{FF2B5EF4-FFF2-40B4-BE49-F238E27FC236}">
                <a16:creationId xmlns:a16="http://schemas.microsoft.com/office/drawing/2014/main" id="{EFD6674C-80CC-4E43-9C62-03A91EE53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1" b="149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Picture 6" descr="A hand holding up a mountain in the background&#10;&#10;Description automatically generated">
            <a:extLst>
              <a:ext uri="{FF2B5EF4-FFF2-40B4-BE49-F238E27FC236}">
                <a16:creationId xmlns:a16="http://schemas.microsoft.com/office/drawing/2014/main" id="{82BD27A8-6AEE-FE4A-A47A-2F0BF19A7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" r="7788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EAD4C5-8A0F-2646-991E-C936C2691D3E}"/>
              </a:ext>
            </a:extLst>
          </p:cNvPr>
          <p:cNvSpPr/>
          <p:nvPr/>
        </p:nvSpPr>
        <p:spPr>
          <a:xfrm>
            <a:off x="1164329" y="6330354"/>
            <a:ext cx="857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Contact SAIC for more information on career opportunities.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2C50F-5E70-C641-BC3B-191D10D8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268" y="6209692"/>
            <a:ext cx="821319" cy="3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72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7516-BC08-9842-BE77-43F8A3FF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 of Fishing in Scotland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69727-37B2-5F47-8BC1-27B0E777F4AE}"/>
              </a:ext>
            </a:extLst>
          </p:cNvPr>
          <p:cNvSpPr/>
          <p:nvPr/>
        </p:nvSpPr>
        <p:spPr>
          <a:xfrm>
            <a:off x="0" y="1051810"/>
            <a:ext cx="8978900" cy="623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Archaeologists have shown that fishing was important to the first people who settled in Scotland around </a:t>
            </a:r>
            <a:r>
              <a:rPr lang="en-US" sz="2000" b="1" dirty="0">
                <a:solidFill>
                  <a:srgbClr val="009193"/>
                </a:solidFill>
              </a:rPr>
              <a:t>7,000 BC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to feed the fisherman and his immediate community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(Scottish Fisheries Museum Trust)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Overtime, fishing has expanded, and </a:t>
            </a:r>
            <a:r>
              <a:rPr lang="en-GB" sz="2000" b="1" dirty="0">
                <a:solidFill>
                  <a:srgbClr val="009193"/>
                </a:solidFill>
              </a:rPr>
              <a:t>fishing methods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have changed accordingly, in order to increase fishing boats’ </a:t>
            </a:r>
            <a:r>
              <a:rPr lang="en-GB" sz="2000" b="1" dirty="0">
                <a:solidFill>
                  <a:srgbClr val="009193"/>
                </a:solidFill>
              </a:rPr>
              <a:t>efficiency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and the </a:t>
            </a:r>
            <a:r>
              <a:rPr lang="en-GB" sz="2000" b="1" dirty="0">
                <a:solidFill>
                  <a:srgbClr val="009193"/>
                </a:solidFill>
              </a:rPr>
              <a:t>size of catches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</a:rPr>
              <a:t>Trawl fisheries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became a common method for fish capture and resulted in </a:t>
            </a:r>
            <a:r>
              <a:rPr lang="en-GB" sz="2000" b="1" dirty="0">
                <a:solidFill>
                  <a:srgbClr val="009193"/>
                </a:solidFill>
              </a:rPr>
              <a:t>overfishing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across Scotland. These fisheries have gone through major changes in the last 50 years mostly driven by the </a:t>
            </a:r>
            <a:r>
              <a:rPr lang="en-GB" sz="2000" b="1" dirty="0">
                <a:solidFill>
                  <a:srgbClr val="009193"/>
                </a:solidFill>
              </a:rPr>
              <a:t>collapse of fish stocks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(Open Seas, Our Fish)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/>
              <a:t>The </a:t>
            </a:r>
            <a:r>
              <a:rPr lang="en-GB" sz="2000" b="1" dirty="0">
                <a:solidFill>
                  <a:srgbClr val="009193"/>
                </a:solidFill>
              </a:rPr>
              <a:t>1973 UN Conference on Law of the Sea </a:t>
            </a:r>
            <a:r>
              <a:rPr lang="en-GB" sz="2000" dirty="0"/>
              <a:t>was the first acknowledgement of fish stock depletion in Scotland and since then more policies have been introduced to stop overfishing (e.g. </a:t>
            </a:r>
            <a:r>
              <a:rPr lang="en-GB" sz="2000" b="1" dirty="0">
                <a:solidFill>
                  <a:srgbClr val="009193"/>
                </a:solidFill>
              </a:rPr>
              <a:t>Common Fisheries Policies</a:t>
            </a:r>
            <a:r>
              <a:rPr lang="en-GB" sz="2000" dirty="0"/>
              <a:t>).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/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</a:rPr>
              <a:t>With Scotland </a:t>
            </a:r>
            <a:r>
              <a:rPr lang="en-GB" sz="2000" b="1" dirty="0">
                <a:solidFill>
                  <a:srgbClr val="009193"/>
                </a:solidFill>
                <a:effectLst/>
              </a:rPr>
              <a:t>leaving the EU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</a:rPr>
              <a:t>, the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Common Fisheries Policies no longer applies to Scotland. Scotland is currently developing a new policy with the vision of being “committed to delivering a </a:t>
            </a:r>
            <a:r>
              <a:rPr lang="en-GB" sz="2000" b="1" dirty="0">
                <a:solidFill>
                  <a:srgbClr val="009193"/>
                </a:solidFill>
              </a:rPr>
              <a:t>sustainable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GB" sz="2000" b="1" dirty="0">
                <a:solidFill>
                  <a:srgbClr val="009193"/>
                </a:solidFill>
              </a:rPr>
              <a:t>evidence-based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approach to the management of Scottish fisheries based on </a:t>
            </a:r>
            <a:r>
              <a:rPr lang="en-GB" sz="2000" b="1" dirty="0">
                <a:solidFill>
                  <a:srgbClr val="009193"/>
                </a:solidFill>
              </a:rPr>
              <a:t>high quality scientific data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”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600" i="1" dirty="0" err="1">
                <a:solidFill>
                  <a:schemeClr val="tx2">
                    <a:lumMod val="75000"/>
                  </a:schemeClr>
                </a:solidFill>
              </a:rPr>
              <a:t>Scot.Gov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45879196-887A-6741-AD77-8CA47C307F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825" r="21945"/>
          <a:stretch/>
        </p:blipFill>
        <p:spPr>
          <a:xfrm>
            <a:off x="8843864" y="114300"/>
            <a:ext cx="334813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798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7516-BC08-9842-BE77-43F8A3FF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Trawl Fisheries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69727-37B2-5F47-8BC1-27B0E777F4AE}"/>
              </a:ext>
            </a:extLst>
          </p:cNvPr>
          <p:cNvSpPr/>
          <p:nvPr/>
        </p:nvSpPr>
        <p:spPr>
          <a:xfrm>
            <a:off x="0" y="1779935"/>
            <a:ext cx="8755748" cy="505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Trawl nets are designed to be </a:t>
            </a:r>
            <a:r>
              <a:rPr lang="en-US" sz="2000" b="1" dirty="0">
                <a:solidFill>
                  <a:srgbClr val="009193"/>
                </a:solidFill>
              </a:rPr>
              <a:t>towed by a boat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through the ocean. They are either moved through the </a:t>
            </a:r>
            <a:r>
              <a:rPr lang="en-US" sz="2000" b="1" dirty="0">
                <a:solidFill>
                  <a:srgbClr val="009193"/>
                </a:solidFill>
              </a:rPr>
              <a:t>water column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(midwater trawl) or along the </a:t>
            </a:r>
            <a:r>
              <a:rPr lang="en-US" sz="2000" b="1" dirty="0">
                <a:solidFill>
                  <a:srgbClr val="009193"/>
                </a:solidFill>
              </a:rPr>
              <a:t>sea floor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(bottom trawl).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Bottom trawling often catches unwanted species of fish or other sea creatures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(AFMA)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This is known as </a:t>
            </a:r>
            <a:r>
              <a:rPr lang="en-US" sz="2000" b="1" dirty="0">
                <a:solidFill>
                  <a:srgbClr val="009193"/>
                </a:solidFill>
              </a:rPr>
              <a:t>bycatch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Bottom trawling is said to be one of the </a:t>
            </a:r>
            <a:r>
              <a:rPr lang="en-US" sz="2000" b="1" dirty="0">
                <a:solidFill>
                  <a:srgbClr val="009193"/>
                </a:solidFill>
              </a:rPr>
              <a:t>most destructive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ways to catch fish, being responsible for up to</a:t>
            </a:r>
            <a:r>
              <a:rPr lang="en-US" sz="2000" b="1" dirty="0">
                <a:solidFill>
                  <a:srgbClr val="009193"/>
                </a:solidFill>
              </a:rPr>
              <a:t> half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all discarded fish and marine life worldwide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(OCEANA)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Scotland, fisheries have been </a:t>
            </a:r>
            <a:r>
              <a:rPr lang="en-US" sz="2000" b="1" dirty="0">
                <a:solidFill>
                  <a:srgbClr val="009193"/>
                </a:solidFill>
              </a:rPr>
              <a:t>restricted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a handful of areas and certain species are banned for trawling.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Fish, such as </a:t>
            </a:r>
            <a:r>
              <a:rPr lang="en-US" sz="2000" b="1" dirty="0">
                <a:solidFill>
                  <a:srgbClr val="009193"/>
                </a:solidFill>
              </a:rPr>
              <a:t>cod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have been</a:t>
            </a:r>
            <a:r>
              <a:rPr lang="en-US" sz="2000" b="1" dirty="0">
                <a:solidFill>
                  <a:srgbClr val="009193"/>
                </a:solidFill>
              </a:rPr>
              <a:t> banned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due to their reduction in numbers throughout history. However, this is another EU law that will be lifted through </a:t>
            </a:r>
            <a:r>
              <a:rPr lang="en-US" sz="2000" b="1" dirty="0">
                <a:solidFill>
                  <a:srgbClr val="009193"/>
                </a:solidFill>
              </a:rPr>
              <a:t>Brexit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</p:txBody>
      </p:sp>
      <p:pic>
        <p:nvPicPr>
          <p:cNvPr id="5" name="Picture 4" descr="A picture containing outdoor, building, person, holding&#10;&#10;Description automatically generated">
            <a:extLst>
              <a:ext uri="{FF2B5EF4-FFF2-40B4-BE49-F238E27FC236}">
                <a16:creationId xmlns:a16="http://schemas.microsoft.com/office/drawing/2014/main" id="{35C3BA9E-8B43-2D44-AFFA-E74494897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7" r="42425"/>
          <a:stretch/>
        </p:blipFill>
        <p:spPr>
          <a:xfrm>
            <a:off x="8846467" y="0"/>
            <a:ext cx="3348137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455742-87BA-7D4D-AD78-152A819B5C4F}"/>
              </a:ext>
            </a:extLst>
          </p:cNvPr>
          <p:cNvSpPr txBox="1">
            <a:spLocks/>
          </p:cNvSpPr>
          <p:nvPr/>
        </p:nvSpPr>
        <p:spPr>
          <a:xfrm>
            <a:off x="181438" y="1028462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Trawling?</a:t>
            </a:r>
          </a:p>
        </p:txBody>
      </p:sp>
    </p:spTree>
    <p:extLst>
      <p:ext uri="{BB962C8B-B14F-4D97-AF65-F5344CB8AC3E}">
        <p14:creationId xmlns:p14="http://schemas.microsoft.com/office/powerpoint/2010/main" val="30735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BA9F6-3FA4-814E-9A75-32CEBDE24E17}"/>
              </a:ext>
            </a:extLst>
          </p:cNvPr>
          <p:cNvSpPr/>
          <p:nvPr/>
        </p:nvSpPr>
        <p:spPr>
          <a:xfrm>
            <a:off x="3321367" y="3244334"/>
            <a:ext cx="5549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How Seafood is Caught: Bottom Trawling </a:t>
            </a:r>
            <a:r>
              <a:rPr lang="en-GB" dirty="0">
                <a:solidFill>
                  <a:srgbClr val="0091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https://youtu.be/BcJFSl_YJHk</a:t>
            </a:r>
            <a:endParaRPr lang="en-GB" dirty="0">
              <a:solidFill>
                <a:srgbClr val="009193"/>
              </a:solidFill>
            </a:endParaRPr>
          </a:p>
          <a:p>
            <a:pPr algn="ctr"/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David Attenbourgh on Overfishing:</a:t>
            </a:r>
          </a:p>
          <a:p>
            <a:pPr algn="ctr"/>
            <a:r>
              <a:rPr lang="en-GB" dirty="0">
                <a:solidFill>
                  <a:srgbClr val="0091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https://www.youtube.com/watch?v=og8N-EslUPQ</a:t>
            </a:r>
            <a:endParaRPr lang="en-US" dirty="0">
              <a:solidFill>
                <a:srgbClr val="009193"/>
              </a:solidFill>
            </a:endParaRPr>
          </a:p>
        </p:txBody>
      </p:sp>
      <p:pic>
        <p:nvPicPr>
          <p:cNvPr id="4" name="Graphic 3" descr="Presentation with media">
            <a:extLst>
              <a:ext uri="{FF2B5EF4-FFF2-40B4-BE49-F238E27FC236}">
                <a16:creationId xmlns:a16="http://schemas.microsoft.com/office/drawing/2014/main" id="{2218D920-8DA7-E941-AD4F-A463A8543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3299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 Strategies: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014444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Aquaculture?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57846" y="4634366"/>
            <a:ext cx="8505371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has a long history dating back to </a:t>
            </a:r>
            <a:r>
              <a:rPr lang="en-US" sz="2000" b="1" dirty="0">
                <a:solidFill>
                  <a:srgbClr val="009193"/>
                </a:solidFill>
              </a:rPr>
              <a:t>2000–1000 B.C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but only in this century has this form of farming become an important sustainable way of producing fish produce </a:t>
            </a:r>
            <a:r>
              <a:rPr lang="en-US" sz="2000" b="1" dirty="0">
                <a:solidFill>
                  <a:srgbClr val="009193"/>
                </a:solidFill>
              </a:rPr>
              <a:t>globally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Aquaculture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its modern form was attempted in Scotland in the early </a:t>
            </a:r>
            <a:r>
              <a:rPr lang="en-US" sz="2000" b="1" dirty="0">
                <a:solidFill>
                  <a:srgbClr val="009193"/>
                </a:solidFill>
              </a:rPr>
              <a:t>1830s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through Salmon fish farming. Commercial harvesting occurred from the </a:t>
            </a:r>
            <a:r>
              <a:rPr lang="en-US" sz="2000" b="1" dirty="0">
                <a:solidFill>
                  <a:srgbClr val="009193"/>
                </a:solidFill>
              </a:rPr>
              <a:t>1970s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onwards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(SSPO)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D15823-A179-F341-94F0-79AB9F6B2F55}"/>
              </a:ext>
            </a:extLst>
          </p:cNvPr>
          <p:cNvSpPr txBox="1">
            <a:spLocks/>
          </p:cNvSpPr>
          <p:nvPr/>
        </p:nvSpPr>
        <p:spPr>
          <a:xfrm>
            <a:off x="256213" y="4075950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 of Aquaculture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3EE0B4-2472-A64B-8488-71BFE022F066}"/>
              </a:ext>
            </a:extLst>
          </p:cNvPr>
          <p:cNvSpPr/>
          <p:nvPr/>
        </p:nvSpPr>
        <p:spPr>
          <a:xfrm>
            <a:off x="256213" y="1706854"/>
            <a:ext cx="8439254" cy="708355"/>
          </a:xfrm>
          <a:prstGeom prst="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2BA11-92BF-D546-AF46-BFFC13C6DBC4}"/>
              </a:ext>
            </a:extLst>
          </p:cNvPr>
          <p:cNvSpPr/>
          <p:nvPr/>
        </p:nvSpPr>
        <p:spPr>
          <a:xfrm>
            <a:off x="65316" y="1750895"/>
            <a:ext cx="869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“Aquaculture is the farming of aquatic organisms in both coastal and inland areas involving interventions in the rearing process to enhance production.” (FAO)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F5ECAD-519E-8D4D-B2AC-7C05CCFEAFF0}"/>
              </a:ext>
            </a:extLst>
          </p:cNvPr>
          <p:cNvSpPr/>
          <p:nvPr/>
        </p:nvSpPr>
        <p:spPr>
          <a:xfrm>
            <a:off x="178835" y="2502727"/>
            <a:ext cx="82985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</a:t>
            </a:r>
            <a:r>
              <a:rPr lang="en-US" sz="2000" b="1" dirty="0">
                <a:solidFill>
                  <a:srgbClr val="009193"/>
                </a:solidFill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 a </a:t>
            </a:r>
            <a:r>
              <a:rPr lang="en-US" sz="2000" b="1" dirty="0">
                <a:solidFill>
                  <a:srgbClr val="009193"/>
                </a:solidFill>
              </a:rPr>
              <a:t>sustainable way forward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to prevent overfishing of Scottish seas and protect marine stocks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It is the </a:t>
            </a:r>
            <a:r>
              <a:rPr lang="en-US" sz="2000" b="1" dirty="0">
                <a:solidFill>
                  <a:srgbClr val="009193"/>
                </a:solidFill>
              </a:rPr>
              <a:t>fastest growing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food-producing sector globally and now accounts for </a:t>
            </a:r>
            <a:r>
              <a:rPr lang="en-US" sz="2000" b="1" dirty="0">
                <a:solidFill>
                  <a:srgbClr val="009193"/>
                </a:solidFill>
              </a:rPr>
              <a:t>50%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of the world’s seafood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3" name="Picture 2" descr="An island in the middle of a body of water&#10;&#10;Description automatically generated">
            <a:extLst>
              <a:ext uri="{FF2B5EF4-FFF2-40B4-BE49-F238E27FC236}">
                <a16:creationId xmlns:a16="http://schemas.microsoft.com/office/drawing/2014/main" id="{B42FDF8E-A5B4-EB4B-8602-369E2747F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25" t="236" r="22608" b="-236"/>
          <a:stretch/>
        </p:blipFill>
        <p:spPr>
          <a:xfrm>
            <a:off x="8806567" y="-3867"/>
            <a:ext cx="3355625" cy="686186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78916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Restoring Fish Stocks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Overtaking Capture Fisheries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EFEA5195-C08A-534A-B0F5-7F87E11AC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86" b="9215"/>
          <a:stretch/>
        </p:blipFill>
        <p:spPr>
          <a:xfrm>
            <a:off x="0" y="1726702"/>
            <a:ext cx="8534400" cy="4974334"/>
          </a:xfrm>
          <a:prstGeom prst="rect">
            <a:avLst/>
          </a:prstGeom>
        </p:spPr>
      </p:pic>
      <p:pic>
        <p:nvPicPr>
          <p:cNvPr id="3" name="Picture 2" descr="A body of water next to the ocean&#10;&#10;Description automatically generated">
            <a:extLst>
              <a:ext uri="{FF2B5EF4-FFF2-40B4-BE49-F238E27FC236}">
                <a16:creationId xmlns:a16="http://schemas.microsoft.com/office/drawing/2014/main" id="{3E9A6EE9-87F2-DE4A-AFFF-BEFBA858B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" r="66542"/>
          <a:stretch/>
        </p:blipFill>
        <p:spPr>
          <a:xfrm>
            <a:off x="8713235" y="-3867"/>
            <a:ext cx="343625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7913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D0336D-B2B2-484D-A5BD-D46C12E7FCA8}"/>
              </a:ext>
            </a:extLst>
          </p:cNvPr>
          <p:cNvSpPr/>
          <p:nvPr/>
        </p:nvSpPr>
        <p:spPr>
          <a:xfrm>
            <a:off x="178835" y="1627567"/>
            <a:ext cx="81396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Nearly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9193"/>
                </a:solidFill>
              </a:rPr>
              <a:t>90%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the world’s marine fish stocks are now fully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9193"/>
                </a:solidFill>
              </a:rPr>
              <a:t>exploited, overexploited or depleted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; with capture fisheries being a major cause of this</a:t>
            </a:r>
            <a:r>
              <a:rPr lang="en-US" sz="2000" dirty="0"/>
              <a:t> </a:t>
            </a:r>
            <a:r>
              <a:rPr lang="en-US" sz="1600" i="1" dirty="0"/>
              <a:t>(United Nations)</a:t>
            </a:r>
            <a:r>
              <a:rPr lang="en-US" sz="2000" dirty="0"/>
              <a:t>.</a:t>
            </a:r>
          </a:p>
          <a:p>
            <a:endParaRPr lang="en-US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has been used to </a:t>
            </a:r>
            <a:r>
              <a:rPr lang="en-GB" sz="2000" b="1" dirty="0">
                <a:solidFill>
                  <a:srgbClr val="009193"/>
                </a:solidFill>
              </a:rPr>
              <a:t>help reduce pressure on capture fisheries</a:t>
            </a:r>
            <a:r>
              <a:rPr lang="en-GB" sz="2000" dirty="0"/>
              <a:t>;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reducing demand for wild fish so they can recover.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However, </a:t>
            </a:r>
            <a:r>
              <a:rPr lang="en-GB" sz="2000" b="1" dirty="0">
                <a:solidFill>
                  <a:srgbClr val="009193"/>
                </a:solidFill>
              </a:rPr>
              <a:t>sustainability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in aquaculture i</a:t>
            </a:r>
            <a:r>
              <a:rPr lang="en-GB" sz="2000" dirty="0"/>
              <a:t>s </a:t>
            </a:r>
            <a:r>
              <a:rPr lang="en-GB" sz="2000" b="1" dirty="0">
                <a:solidFill>
                  <a:srgbClr val="009193"/>
                </a:solidFill>
              </a:rPr>
              <a:t>key,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especially in finfish aquaculture. 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Sustainability, science and carrying out best management practices (BMP’s) at farms can give aquaculture the potential to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009193"/>
                </a:solidFill>
              </a:rPr>
              <a:t>help rebuild our oceans</a:t>
            </a:r>
            <a:r>
              <a:rPr lang="en-GB" sz="2000" dirty="0"/>
              <a:t>.</a:t>
            </a:r>
          </a:p>
          <a:p>
            <a:endParaRPr lang="en-GB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Evidence suggests that well-designed and managed aquaculture – </a:t>
            </a:r>
            <a:r>
              <a:rPr lang="en-GB" sz="2000" b="1" dirty="0">
                <a:solidFill>
                  <a:srgbClr val="009193"/>
                </a:solidFill>
              </a:rPr>
              <a:t>particularly of shellfish and seaweeds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– can provide ecosystem services including habitat benefits for fish and other marine life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(The Fish Site)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CF642E-3F24-1643-AD82-9B5A0771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Restoring Fish Stocks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331C24-270A-F24F-9772-4F8B9168D062}"/>
              </a:ext>
            </a:extLst>
          </p:cNvPr>
          <p:cNvSpPr txBox="1">
            <a:spLocks/>
          </p:cNvSpPr>
          <p:nvPr/>
        </p:nvSpPr>
        <p:spPr>
          <a:xfrm>
            <a:off x="178835" y="1014444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Aquaculture the Solution?</a:t>
            </a:r>
          </a:p>
        </p:txBody>
      </p:sp>
      <p:pic>
        <p:nvPicPr>
          <p:cNvPr id="13" name="Picture 12" descr="A picture containing outdoor, water, plane, sun&#10;&#10;Description automatically generated">
            <a:extLst>
              <a:ext uri="{FF2B5EF4-FFF2-40B4-BE49-F238E27FC236}">
                <a16:creationId xmlns:a16="http://schemas.microsoft.com/office/drawing/2014/main" id="{39F8E55F-A3A7-874D-B826-2509B2359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10" r="28369"/>
          <a:stretch/>
        </p:blipFill>
        <p:spPr>
          <a:xfrm>
            <a:off x="8755747" y="0"/>
            <a:ext cx="343625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1070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D0336D-B2B2-484D-A5BD-D46C12E7FCA8}"/>
              </a:ext>
            </a:extLst>
          </p:cNvPr>
          <p:cNvSpPr/>
          <p:nvPr/>
        </p:nvSpPr>
        <p:spPr>
          <a:xfrm>
            <a:off x="178835" y="1627567"/>
            <a:ext cx="813966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Evidence in Belize showed that seaweed farms can </a:t>
            </a:r>
            <a:r>
              <a:rPr lang="en-US" sz="2000" b="1" dirty="0">
                <a:solidFill>
                  <a:srgbClr val="009193"/>
                </a:solidFill>
              </a:rPr>
              <a:t>enhance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fish and macrofaunal abundance and </a:t>
            </a:r>
            <a:r>
              <a:rPr lang="en-US" sz="2000" b="1" dirty="0">
                <a:solidFill>
                  <a:srgbClr val="009193"/>
                </a:solidFill>
              </a:rPr>
              <a:t>biodiversity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(The Fish Site)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Shellfish and seaweed farms can deliver </a:t>
            </a:r>
            <a:r>
              <a:rPr lang="en-US" sz="2000" b="1" dirty="0">
                <a:solidFill>
                  <a:srgbClr val="009193"/>
                </a:solidFill>
              </a:rPr>
              <a:t>restorative benefits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for ocean health, as well as supporting economic development and food production in coastal communities worldwide—if the</a:t>
            </a:r>
            <a:r>
              <a:rPr lang="en-US" sz="2000" b="1" dirty="0">
                <a:solidFill>
                  <a:srgbClr val="009193"/>
                </a:solidFill>
              </a:rPr>
              <a:t> right practices are deployed in the right places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(The Nature Conservancy)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Scotland, shellfish and seaweed aquaculture has been recognized for providing </a:t>
            </a:r>
            <a:r>
              <a:rPr lang="en-US" sz="2000" b="1" dirty="0">
                <a:solidFill>
                  <a:srgbClr val="009193"/>
                </a:solidFill>
              </a:rPr>
              <a:t>food and shelter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to other marine life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(SAMS)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Finfish aquaculture has more </a:t>
            </a:r>
            <a:r>
              <a:rPr lang="en-US" sz="2000" b="1" dirty="0">
                <a:solidFill>
                  <a:srgbClr val="009193"/>
                </a:solidFill>
              </a:rPr>
              <a:t>environmental risks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but new innovation and science is helping to keep risks </a:t>
            </a:r>
            <a:r>
              <a:rPr lang="en-US" sz="2000" b="1" dirty="0">
                <a:solidFill>
                  <a:srgbClr val="009193"/>
                </a:solidFill>
              </a:rPr>
              <a:t>low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in order to </a:t>
            </a:r>
            <a:r>
              <a:rPr lang="en-US" sz="2000" b="1" dirty="0">
                <a:solidFill>
                  <a:srgbClr val="009193"/>
                </a:solidFill>
              </a:rPr>
              <a:t>protect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the surrounding marine environment.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CF642E-3F24-1643-AD82-9B5A0771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Restoring Fish Stocks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331C24-270A-F24F-9772-4F8B9168D062}"/>
              </a:ext>
            </a:extLst>
          </p:cNvPr>
          <p:cNvSpPr txBox="1">
            <a:spLocks/>
          </p:cNvSpPr>
          <p:nvPr/>
        </p:nvSpPr>
        <p:spPr>
          <a:xfrm>
            <a:off x="178835" y="1014444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Aquaculture the Solution?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C4BC68-110F-C843-8E08-3405960670BB}"/>
              </a:ext>
            </a:extLst>
          </p:cNvPr>
          <p:cNvSpPr/>
          <p:nvPr/>
        </p:nvSpPr>
        <p:spPr>
          <a:xfrm>
            <a:off x="4616264" y="5828435"/>
            <a:ext cx="4158733" cy="95410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9193"/>
                </a:solidFill>
              </a:rPr>
              <a:t>Sustainable Shellfish Aquaculture in Washington: </a:t>
            </a:r>
          </a:p>
          <a:p>
            <a:pPr algn="ctr"/>
            <a:r>
              <a:rPr lang="en-GB" sz="1400" b="1" dirty="0">
                <a:solidFill>
                  <a:srgbClr val="0091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https://youtu.be/YHlWpM-k9fs</a:t>
            </a:r>
            <a:endParaRPr lang="en-GB" sz="1400" dirty="0">
              <a:solidFill>
                <a:srgbClr val="009193"/>
              </a:solidFill>
            </a:endParaRPr>
          </a:p>
          <a:p>
            <a:pPr algn="ctr"/>
            <a:r>
              <a:rPr lang="en-GB" sz="1400" dirty="0">
                <a:solidFill>
                  <a:srgbClr val="009193"/>
                </a:solidFill>
              </a:rPr>
              <a:t>How Sustainable Shellfish Farms are Creating Habitat: </a:t>
            </a:r>
          </a:p>
          <a:p>
            <a:pPr algn="ctr"/>
            <a:r>
              <a:rPr lang="en-GB" sz="1400" b="1" dirty="0">
                <a:solidFill>
                  <a:srgbClr val="0091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https://www.youtube.com/watch?v=SI_jE-wgyQQ</a:t>
            </a:r>
            <a:endParaRPr lang="en-GB" sz="1400" b="1" dirty="0">
              <a:solidFill>
                <a:srgbClr val="009193"/>
              </a:solidFill>
            </a:endParaRPr>
          </a:p>
        </p:txBody>
      </p:sp>
      <p:pic>
        <p:nvPicPr>
          <p:cNvPr id="10" name="Picture 9" descr="A picture containing outdoor, water, flying, reef&#10;&#10;Description automatically generated">
            <a:extLst>
              <a:ext uri="{FF2B5EF4-FFF2-40B4-BE49-F238E27FC236}">
                <a16:creationId xmlns:a16="http://schemas.microsoft.com/office/drawing/2014/main" id="{03014FD7-FD3B-224B-ADCF-93F892062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192"/>
          <a:stretch/>
        </p:blipFill>
        <p:spPr>
          <a:xfrm>
            <a:off x="8755747" y="0"/>
            <a:ext cx="3436253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Graphic 6" descr="Presentation with media">
            <a:extLst>
              <a:ext uri="{FF2B5EF4-FFF2-40B4-BE49-F238E27FC236}">
                <a16:creationId xmlns:a16="http://schemas.microsoft.com/office/drawing/2014/main" id="{7C4915BE-A147-5348-8C4D-54574A70D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7693" y="5980021"/>
            <a:ext cx="650934" cy="65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48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CF642E-3F24-1643-AD82-9B5A0771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Restoring Fish Stocks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2EC338-60DE-AA41-AE0A-3165F160040A}"/>
              </a:ext>
            </a:extLst>
          </p:cNvPr>
          <p:cNvSpPr txBox="1">
            <a:spLocks/>
          </p:cNvSpPr>
          <p:nvPr/>
        </p:nvSpPr>
        <p:spPr>
          <a:xfrm>
            <a:off x="90719" y="1186305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Can Geographers Help?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F0D17B-6860-944F-BC8E-4A64A135B651}"/>
              </a:ext>
            </a:extLst>
          </p:cNvPr>
          <p:cNvSpPr/>
          <p:nvPr/>
        </p:nvSpPr>
        <p:spPr>
          <a:xfrm>
            <a:off x="184158" y="1781391"/>
            <a:ext cx="85715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Help develop a </a:t>
            </a:r>
            <a:r>
              <a:rPr lang="en-GB" sz="2000" b="1" dirty="0">
                <a:solidFill>
                  <a:srgbClr val="009193"/>
                </a:solidFill>
              </a:rPr>
              <a:t>policy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that ensures capture fisheries production stays below the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009193"/>
                </a:solidFill>
              </a:rPr>
              <a:t>Maximum Sustainable Yield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(highest possible annual catch that can be sustained over time).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Help develop more </a:t>
            </a:r>
            <a:r>
              <a:rPr lang="en-GB" sz="2000" b="1" dirty="0">
                <a:solidFill>
                  <a:srgbClr val="009193"/>
                </a:solidFill>
              </a:rPr>
              <a:t>sustainable feeds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for Aquaculture that doesn’t rely on other marine life 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</a:rPr>
              <a:t>(in progress)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Carry out </a:t>
            </a:r>
            <a:r>
              <a:rPr lang="en-GB" sz="2000" b="1" dirty="0">
                <a:solidFill>
                  <a:srgbClr val="009193"/>
                </a:solidFill>
              </a:rPr>
              <a:t>environmental checks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study the impact on the surrounding marine life to help ensure that aquaculture’s environmental risk remains </a:t>
            </a:r>
            <a:r>
              <a:rPr lang="en-GB" sz="2000" b="1" dirty="0">
                <a:solidFill>
                  <a:srgbClr val="009193"/>
                </a:solidFill>
              </a:rPr>
              <a:t>low</a:t>
            </a:r>
            <a:r>
              <a:rPr lang="en-GB" sz="20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12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Help ensure that aquaculture is </a:t>
            </a:r>
            <a:r>
              <a:rPr lang="en-GB" sz="2000" b="1" dirty="0">
                <a:solidFill>
                  <a:srgbClr val="009193"/>
                </a:solidFill>
              </a:rPr>
              <a:t>climate change resilient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for future challenges.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Help promote good </a:t>
            </a:r>
            <a:r>
              <a:rPr lang="en-GB" sz="2000" b="1" dirty="0">
                <a:solidFill>
                  <a:srgbClr val="009193"/>
                </a:solidFill>
              </a:rPr>
              <a:t>fish welfare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in aquaculture. Help tackle </a:t>
            </a:r>
            <a:r>
              <a:rPr lang="en-GB" sz="2000" b="1" dirty="0">
                <a:solidFill>
                  <a:srgbClr val="009193"/>
                </a:solidFill>
              </a:rPr>
              <a:t>escapees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</a:t>
            </a:r>
            <a:r>
              <a:rPr lang="en-GB" sz="2000" b="1" dirty="0">
                <a:solidFill>
                  <a:srgbClr val="009193"/>
                </a:solidFill>
              </a:rPr>
              <a:t>disease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to ensure wild-fish are not impacted through aquaculture practices. </a:t>
            </a:r>
          </a:p>
          <a:p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Look at the </a:t>
            </a:r>
            <a:r>
              <a:rPr lang="en-GB" sz="2000" b="1" dirty="0">
                <a:solidFill>
                  <a:srgbClr val="009193"/>
                </a:solidFill>
              </a:rPr>
              <a:t>food labels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and eat from </a:t>
            </a:r>
            <a:r>
              <a:rPr lang="en-GB" sz="2000" b="1" dirty="0">
                <a:solidFill>
                  <a:srgbClr val="009193"/>
                </a:solidFill>
              </a:rPr>
              <a:t>sustainable aquaculture sites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 descr="A picture containing person, person, mirror, person&#10;&#10;Description automatically generated">
            <a:extLst>
              <a:ext uri="{FF2B5EF4-FFF2-40B4-BE49-F238E27FC236}">
                <a16:creationId xmlns:a16="http://schemas.microsoft.com/office/drawing/2014/main" id="{BACBB500-55D0-924D-889D-83B050950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0" r="23614"/>
          <a:stretch/>
        </p:blipFill>
        <p:spPr>
          <a:xfrm>
            <a:off x="8755747" y="-3867"/>
            <a:ext cx="343625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26492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FSPG" id="{0076A3F3-F578-924F-A656-63E4D158AE03}" vid="{6F02A80B-A4D0-EF4C-958E-ABE8F3EF4F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506</TotalTime>
  <Words>1107</Words>
  <Application>Microsoft Macintosh PowerPoint</Application>
  <PresentationFormat>Widescreen</PresentationFormat>
  <Paragraphs>97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Aquaculture Case Study</vt:lpstr>
      <vt:lpstr>History of Fishing in Scotland</vt:lpstr>
      <vt:lpstr>Trawl Fisheries</vt:lpstr>
      <vt:lpstr>PowerPoint Presentation</vt:lpstr>
      <vt:lpstr>Management Strategies: Aquaculture</vt:lpstr>
      <vt:lpstr>Restoring Fish Stocks</vt:lpstr>
      <vt:lpstr>Restoring Fish Stocks</vt:lpstr>
      <vt:lpstr>Restoring Fish Stocks</vt:lpstr>
      <vt:lpstr>Restoring Fish Stocks</vt:lpstr>
      <vt:lpstr>Aquaculture: Efforts to Reduce Impact</vt:lpstr>
      <vt:lpstr>Aquaculture Needs Geographers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Aquaculture Case Study</dc:title>
  <dc:creator>Lisa McLean</dc:creator>
  <cp:lastModifiedBy>Hazel Peat</cp:lastModifiedBy>
  <cp:revision>35</cp:revision>
  <dcterms:created xsi:type="dcterms:W3CDTF">2020-08-13T11:54:44Z</dcterms:created>
  <dcterms:modified xsi:type="dcterms:W3CDTF">2021-03-24T11:23:22Z</dcterms:modified>
</cp:coreProperties>
</file>