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1"/>
  </p:notesMasterIdLst>
  <p:sldIdLst>
    <p:sldId id="256" r:id="rId2"/>
    <p:sldId id="258" r:id="rId3"/>
    <p:sldId id="257" r:id="rId4"/>
    <p:sldId id="259" r:id="rId5"/>
    <p:sldId id="265" r:id="rId6"/>
    <p:sldId id="262" r:id="rId7"/>
    <p:sldId id="266" r:id="rId8"/>
    <p:sldId id="267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93"/>
    <a:srgbClr val="89C5BF"/>
    <a:srgbClr val="C4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5567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8B068-C044-864B-9CE6-80FB3F73207D}" type="datetimeFigureOut">
              <a:rPr lang="en-US" smtClean="0"/>
              <a:t>3/24/21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77DFD-3CC5-194E-9213-FF29F16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41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76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46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89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05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61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83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A8DD2-CE2C-0C49-99A2-99B0920AE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77768-8C4A-664F-98A7-D9E23AD7B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C9208-8723-0D49-92D2-D92CC6D47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E02DB-F86F-9C41-B0D2-0CDFCFF4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66591-53A5-924E-9C0B-98F93EF1D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25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7841-7CB1-B94A-927C-ACE402B81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C5654-243F-5E4D-8ADC-1DBB025FB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6C925-E204-B843-8077-C2783A2C6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55049-DC81-0041-9DDC-1F8E51AA4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322C5-E637-A345-9D94-04795547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27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EECAB2-0A52-A444-B92E-A8DB8925F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F1F1E-BC84-574C-811D-390052577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E6F3D-57AB-1946-8AA2-C85C77A0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A6A25-69FE-D542-B2E3-7D184F87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634F2-55AD-1E44-A02B-51675D98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16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EF93-F1BA-AC46-8908-5DC762200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3AF4-D0F6-2845-AE61-FCB826916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FCEEE-01AE-CC4B-A54B-38C1DBF89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50DEE-A9BA-3446-9263-70D21290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78EF8-26B0-2A4B-93C6-DC7B1297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D4DCF-6822-3E41-9DDC-412A4F9D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49103-EFC5-F14F-9CA2-8517457C3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7E25-D61E-BD4D-8EFA-EB6EAD9E6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8AF48-316F-FD4F-A9C2-E86660F4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33F2D-0C0B-EB48-A7C0-32B10A61C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2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A95A5-4F4A-A244-8815-2CA185D02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E05E-90BB-C94B-B59C-B9E7CF57A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3632FD-CA54-BD4F-A975-61C1E1584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969F49-33BC-D841-BCC4-8D2E9187A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E6D7F-484F-B148-A2E9-1FE2CA73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4EC30-AECD-A748-BCAF-8B0BBCAD0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11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5AC8B-C939-A946-9BE9-2939F2CAF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880B4-0417-DA4C-B580-5FB40B3C7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FDF5B-491F-0147-B68A-0075B4336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8160C-01FD-D244-BE8A-82D4A17EB3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F93E77-C841-C143-959E-C0C841090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C8D20A-2E87-0445-B19C-85BFF1BC9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EF8194-4BC2-7940-A7D7-041AC560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7AF53E-B299-C34C-89F1-0CA6AC4F5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88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FC090-9906-1E44-9C34-6AEC6C733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95CBD8-0CE8-194B-80B8-D55FDD5AF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901E60-6F6B-D147-B9A5-2226B7152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A405A-5DFB-CE40-8700-FF9986DA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5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2DD93C-F376-D84E-9132-DF9CDD5B6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FF349-AA80-354F-BAE0-98673B656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F6744-BBF6-D14D-8FCF-55ED5AA2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83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2188-FFDF-AE4E-AD94-F606BB283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C0F4B-0F0D-1A45-B6B0-68F066777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5DE4D4-1B7F-3145-8BCA-B39BD117E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E9E044-BD2B-3E47-8E86-D5DC7AF7A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1AB5-810C-4543-9D84-92E043209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D2A03-A158-B549-9465-87378E21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52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D3BF4-53B0-8349-AC70-AA515356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650D91-CC9B-2D4D-A511-7E823B2FC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8D286-3E09-7A4E-9B33-D6678F0C8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EE084-29ED-4242-88DA-A8999C2DF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04843-65A9-2844-BD0E-7E2DAF11F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CE063-9108-0447-B485-05CB4B23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60A32A-C5C1-CD44-8C19-3A346503D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DD4BB-77E5-A94B-8FAE-BEFCDD198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E7F80-9BFD-6744-BD32-4536BE4B3E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9B894-A644-8F4C-A74C-49639D6CE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2B35F-45B5-9A47-8498-BF02883C6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5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meo.com/247977055" TargetMode="Externa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hyperlink" Target="https://vimeo.com/247779369" TargetMode="Externa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3A31D32-8FDC-4460-8FFC-3D1953DFF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52798B-A0B0-48E2-8E17-A4DB6F9CE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77343-B44A-A24E-A46A-943E54D17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6" t="9091" r="21052"/>
          <a:stretch/>
        </p:blipFill>
        <p:spPr>
          <a:xfrm>
            <a:off x="1032929" y="891540"/>
            <a:ext cx="6409901" cy="507111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F7E1D97-432A-47D5-AE33-17BB811B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891540"/>
            <a:ext cx="6097589" cy="5071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DB590-B55E-D841-BDDC-3678668595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9944" y="3058289"/>
            <a:ext cx="5160997" cy="1744743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009193"/>
                </a:solidFill>
                <a:latin typeface="+mn-lt"/>
                <a:cs typeface="Microsoft Sans Serif" panose="020B0604020202020204" pitchFamily="34" charset="0"/>
              </a:rPr>
              <a:t>Aquaculture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Microsoft Sans Serif" panose="020B0604020202020204" pitchFamily="34" charset="0"/>
              </a:rPr>
              <a:t>Case Study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9C1C4-115B-034B-BF22-4BC189392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9944" y="4965614"/>
            <a:ext cx="5160998" cy="834454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POPULATION – RURAL TO URBAN VOLUNTARY MIGRATION IN SCOTLAND</a:t>
            </a:r>
          </a:p>
        </p:txBody>
      </p:sp>
      <p:pic>
        <p:nvPicPr>
          <p:cNvPr id="20" name="Graphic 20">
            <a:extLst>
              <a:ext uri="{FF2B5EF4-FFF2-40B4-BE49-F238E27FC236}">
                <a16:creationId xmlns:a16="http://schemas.microsoft.com/office/drawing/2014/main" id="{D5DF56FE-21BB-9C48-913C-132611A175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01654" y="338722"/>
            <a:ext cx="1673928" cy="80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27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3239AA2-B589-D94B-952F-63742944F398}"/>
              </a:ext>
            </a:extLst>
          </p:cNvPr>
          <p:cNvSpPr/>
          <p:nvPr/>
        </p:nvSpPr>
        <p:spPr>
          <a:xfrm>
            <a:off x="244952" y="1819863"/>
            <a:ext cx="8439254" cy="708355"/>
          </a:xfrm>
          <a:prstGeom prst="rect">
            <a:avLst/>
          </a:prstGeom>
          <a:solidFill>
            <a:srgbClr val="009193"/>
          </a:solidFill>
          <a:ln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A7516-BC08-9842-BE77-43F8A3FF9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Population Patterns of Migration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CFD737-BA27-F14D-A4FA-3B302881A5D4}"/>
              </a:ext>
            </a:extLst>
          </p:cNvPr>
          <p:cNvSpPr/>
          <p:nvPr/>
        </p:nvSpPr>
        <p:spPr>
          <a:xfrm>
            <a:off x="372849" y="1989374"/>
            <a:ext cx="8183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" algn="ctr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70% of the 1.4 billion people living in extreme poverty, live in rural areas.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FD32847-6842-E649-B254-5D500B3FBA02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Rural to Urban Migration Trend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569727-37B2-5F47-8BC1-27B0E777F4AE}"/>
              </a:ext>
            </a:extLst>
          </p:cNvPr>
          <p:cNvSpPr/>
          <p:nvPr/>
        </p:nvSpPr>
        <p:spPr>
          <a:xfrm>
            <a:off x="178835" y="2779989"/>
            <a:ext cx="8505371" cy="417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cs typeface="Microsoft Sans Serif" panose="020B0604020202020204" pitchFamily="34" charset="0"/>
              </a:rPr>
              <a:t>Rural-urban migration is the movement of people from the </a:t>
            </a:r>
            <a:r>
              <a:rPr lang="en-GB" sz="2000" b="1" dirty="0">
                <a:solidFill>
                  <a:srgbClr val="009193"/>
                </a:solidFill>
                <a:cs typeface="Microsoft Sans Serif" panose="020B0604020202020204" pitchFamily="34" charset="0"/>
              </a:rPr>
              <a:t>countryside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cs typeface="Microsoft Sans Serif" panose="020B0604020202020204" pitchFamily="34" charset="0"/>
              </a:rPr>
              <a:t> to the </a:t>
            </a:r>
            <a:r>
              <a:rPr lang="en-GB" sz="2000" b="1" dirty="0">
                <a:solidFill>
                  <a:srgbClr val="009193"/>
                </a:solidFill>
                <a:cs typeface="Microsoft Sans Serif" panose="020B0604020202020204" pitchFamily="34" charset="0"/>
              </a:rPr>
              <a:t>city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cs typeface="Microsoft Sans Serif" panose="020B0604020202020204" pitchFamily="34" charset="0"/>
              </a:rPr>
              <a:t>.</a:t>
            </a:r>
            <a:endParaRPr lang="en-GB" sz="1200" dirty="0">
              <a:solidFill>
                <a:schemeClr val="bg2">
                  <a:lumMod val="25000"/>
                </a:schemeClr>
              </a:solidFill>
              <a:cs typeface="Microsoft Sans Serif" panose="020B0604020202020204" pitchFamily="34" charset="0"/>
            </a:endParaRP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cs typeface="Microsoft Sans Serif" panose="020B0604020202020204" pitchFamily="34" charset="0"/>
              </a:rPr>
              <a:t> 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cs typeface="Microsoft Sans Serif" panose="020B0604020202020204" pitchFamily="34" charset="0"/>
              </a:rPr>
              <a:t>There is bigger </a:t>
            </a:r>
            <a:r>
              <a:rPr lang="en-GB" sz="2000" b="1" dirty="0">
                <a:solidFill>
                  <a:srgbClr val="009193"/>
                </a:solidFill>
                <a:cs typeface="Microsoft Sans Serif" panose="020B0604020202020204" pitchFamily="34" charset="0"/>
              </a:rPr>
              <a:t>marginalisation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cs typeface="Microsoft Sans Serif" panose="020B0604020202020204" pitchFamily="34" charset="0"/>
              </a:rPr>
              <a:t> of rural communities, in comparison to urban communities, which is often why there is a trend of migration from </a:t>
            </a:r>
            <a:r>
              <a:rPr lang="en-GB" sz="2000" b="1" dirty="0">
                <a:solidFill>
                  <a:srgbClr val="009193"/>
                </a:solidFill>
                <a:cs typeface="Microsoft Sans Serif" panose="020B0604020202020204" pitchFamily="34" charset="0"/>
              </a:rPr>
              <a:t>rural to urban areas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cs typeface="Microsoft Sans Serif" panose="020B0604020202020204" pitchFamily="34" charset="0"/>
              </a:rPr>
              <a:t>.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cs typeface="Microsoft Sans Serif" panose="020B0604020202020204" pitchFamily="34" charset="0"/>
              </a:rPr>
              <a:t>Rural communities struggle to keep </a:t>
            </a:r>
            <a:r>
              <a:rPr lang="en-US" sz="2000" b="1" dirty="0">
                <a:solidFill>
                  <a:srgbClr val="009193"/>
                </a:solidFill>
                <a:cs typeface="Microsoft Sans Serif" panose="020B0604020202020204" pitchFamily="34" charset="0"/>
              </a:rPr>
              <a:t>skilled workers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cs typeface="Microsoft Sans Serif" panose="020B0604020202020204" pitchFamily="34" charset="0"/>
              </a:rPr>
              <a:t> and often have </a:t>
            </a:r>
            <a:r>
              <a:rPr lang="en-US" sz="2000" b="1" dirty="0">
                <a:solidFill>
                  <a:srgbClr val="009193"/>
                </a:solidFill>
                <a:cs typeface="Microsoft Sans Serif" panose="020B0604020202020204" pitchFamily="34" charset="0"/>
              </a:rPr>
              <a:t>lower paid job opportunities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cs typeface="Microsoft Sans Serif" panose="020B0604020202020204" pitchFamily="34" charset="0"/>
              </a:rPr>
              <a:t>, resulting in higher rates of poverty in rural communities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There is a general aim to sustain and better rural livelihoods </a:t>
            </a:r>
            <a:r>
              <a:rPr lang="en-GB" sz="2000" b="1" dirty="0">
                <a:solidFill>
                  <a:srgbClr val="009193"/>
                </a:solidFill>
              </a:rPr>
              <a:t>“to leave no one behind”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– reducing poverty and proving better opportunities </a:t>
            </a:r>
            <a:r>
              <a:rPr lang="en-GB" sz="1600" i="1" dirty="0">
                <a:solidFill>
                  <a:schemeClr val="tx2">
                    <a:lumMod val="75000"/>
                  </a:schemeClr>
                </a:solidFill>
              </a:rPr>
              <a:t>(FAO)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 descr="A path with trees on the side of a dirt road&#10;&#10;Description automatically generated">
            <a:extLst>
              <a:ext uri="{FF2B5EF4-FFF2-40B4-BE49-F238E27FC236}">
                <a16:creationId xmlns:a16="http://schemas.microsoft.com/office/drawing/2014/main" id="{1E01CCAF-7171-B24B-8D71-A515C91E13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53" r="29382"/>
          <a:stretch/>
        </p:blipFill>
        <p:spPr>
          <a:xfrm>
            <a:off x="8875167" y="0"/>
            <a:ext cx="3304078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7988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PUSH AND PULL FACTORS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5857" y="955751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 of Migration in Rural and Urban Areas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C351C4-3469-3646-AFDD-8B47BD8DAE8E}"/>
              </a:ext>
            </a:extLst>
          </p:cNvPr>
          <p:cNvSpPr/>
          <p:nvPr/>
        </p:nvSpPr>
        <p:spPr>
          <a:xfrm>
            <a:off x="307136" y="6036306"/>
            <a:ext cx="85053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9193"/>
                </a:solidFill>
              </a:rPr>
              <a:t>Development indicators: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poverty, economy, access to healthcare, access to education, work opportunities, food security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 descr="A circuit board on a city street&#10;&#10;Description automatically generated">
            <a:extLst>
              <a:ext uri="{FF2B5EF4-FFF2-40B4-BE49-F238E27FC236}">
                <a16:creationId xmlns:a16="http://schemas.microsoft.com/office/drawing/2014/main" id="{AEC3FB78-1B64-9047-8768-CB1C285562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60" r="36802"/>
          <a:stretch/>
        </p:blipFill>
        <p:spPr>
          <a:xfrm>
            <a:off x="8869266" y="-3867"/>
            <a:ext cx="3322734" cy="6858000"/>
          </a:xfrm>
          <a:prstGeom prst="rect">
            <a:avLst/>
          </a:prstGeom>
          <a:effectLst>
            <a:softEdge rad="317500"/>
          </a:effec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7F9D9D8-C97D-F449-8BD1-3F21C2A10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157393"/>
              </p:ext>
            </p:extLst>
          </p:nvPr>
        </p:nvGraphicFramePr>
        <p:xfrm>
          <a:off x="359233" y="1734520"/>
          <a:ext cx="8127999" cy="40792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52937413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77597108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262845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193">
                            <a:tint val="66000"/>
                            <a:satMod val="160000"/>
                          </a:srgbClr>
                        </a:gs>
                        <a:gs pos="50000">
                          <a:srgbClr val="009193">
                            <a:tint val="44500"/>
                            <a:satMod val="160000"/>
                          </a:srgbClr>
                        </a:gs>
                        <a:gs pos="100000">
                          <a:srgbClr val="00919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Rural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193">
                            <a:tint val="66000"/>
                            <a:satMod val="160000"/>
                          </a:srgbClr>
                        </a:gs>
                        <a:gs pos="50000">
                          <a:srgbClr val="009193">
                            <a:tint val="44500"/>
                            <a:satMod val="160000"/>
                          </a:srgbClr>
                        </a:gs>
                        <a:gs pos="100000">
                          <a:srgbClr val="00919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Urban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193">
                            <a:tint val="66000"/>
                            <a:satMod val="160000"/>
                          </a:srgbClr>
                        </a:gs>
                        <a:gs pos="50000">
                          <a:srgbClr val="009193">
                            <a:tint val="44500"/>
                            <a:satMod val="160000"/>
                          </a:srgbClr>
                        </a:gs>
                        <a:gs pos="100000">
                          <a:srgbClr val="00919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36506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Push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Poor access to transportation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Air pollution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707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Poorer paid jobs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Desire to be in countryside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085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Less accessible health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Over population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65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Agriculture inefficiency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Slum areas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39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Poor access to 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Crime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094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058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Pull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Cleaner 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Better transport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265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Unspoiled scenery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Better paid jobs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4715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Less Crime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More accessible healthcare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220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Close to nature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Better access to education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661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8916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Rural-Urban Migration in Scotland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056921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Rural Areas in Scotland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C351C4-3469-3646-AFDD-8B47BD8DAE8E}"/>
              </a:ext>
            </a:extLst>
          </p:cNvPr>
          <p:cNvSpPr/>
          <p:nvPr/>
        </p:nvSpPr>
        <p:spPr>
          <a:xfrm>
            <a:off x="170547" y="1649688"/>
            <a:ext cx="8505371" cy="302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cs typeface="Microsoft Sans Serif" panose="020B0604020202020204" pitchFamily="34" charset="0"/>
              </a:rPr>
              <a:t>Rural areas in Scotland account for </a:t>
            </a:r>
            <a:r>
              <a:rPr lang="en-GB" sz="2000" b="1" dirty="0">
                <a:solidFill>
                  <a:srgbClr val="009193"/>
                </a:solidFill>
                <a:cs typeface="Microsoft Sans Serif" panose="020B0604020202020204" pitchFamily="34" charset="0"/>
              </a:rPr>
              <a:t>98%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cs typeface="Microsoft Sans Serif" panose="020B0604020202020204" pitchFamily="34" charset="0"/>
              </a:rPr>
              <a:t> of the land mass in Scotland, being home to </a:t>
            </a:r>
            <a:r>
              <a:rPr lang="en-GB" sz="2000" b="1" dirty="0">
                <a:solidFill>
                  <a:srgbClr val="009193"/>
                </a:solidFill>
                <a:cs typeface="Microsoft Sans Serif" panose="020B0604020202020204" pitchFamily="34" charset="0"/>
              </a:rPr>
              <a:t>17%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cs typeface="Microsoft Sans Serif" panose="020B0604020202020204" pitchFamily="34" charset="0"/>
              </a:rPr>
              <a:t> of the population </a:t>
            </a:r>
            <a:r>
              <a:rPr lang="en-GB" sz="1600" i="1" dirty="0">
                <a:solidFill>
                  <a:schemeClr val="tx2">
                    <a:lumMod val="75000"/>
                  </a:schemeClr>
                </a:solidFill>
                <a:cs typeface="Microsoft Sans Serif" panose="020B0604020202020204" pitchFamily="34" charset="0"/>
              </a:rPr>
              <a:t>(</a:t>
            </a:r>
            <a:r>
              <a:rPr lang="en-GB" sz="1600" i="1" dirty="0" err="1">
                <a:solidFill>
                  <a:schemeClr val="tx2">
                    <a:lumMod val="75000"/>
                  </a:schemeClr>
                </a:solidFill>
                <a:cs typeface="Microsoft Sans Serif" panose="020B0604020202020204" pitchFamily="34" charset="0"/>
              </a:rPr>
              <a:t>Gov.Scot</a:t>
            </a:r>
            <a:r>
              <a:rPr lang="en-GB" sz="1600" i="1" dirty="0">
                <a:solidFill>
                  <a:schemeClr val="tx2">
                    <a:lumMod val="75000"/>
                  </a:schemeClr>
                </a:solidFill>
                <a:cs typeface="Microsoft Sans Serif" panose="020B0604020202020204" pitchFamily="34" charset="0"/>
              </a:rPr>
              <a:t>)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GB" sz="1200" dirty="0">
              <a:solidFill>
                <a:schemeClr val="bg2">
                  <a:lumMod val="25000"/>
                </a:schemeClr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cs typeface="Microsoft Sans Serif" panose="020B0604020202020204" pitchFamily="34" charset="0"/>
              </a:rPr>
              <a:t>Scotland’s rural areas are predicted to lose a </a:t>
            </a:r>
            <a:r>
              <a:rPr lang="en-US" sz="2000" b="1" dirty="0">
                <a:solidFill>
                  <a:srgbClr val="009193"/>
                </a:solidFill>
                <a:cs typeface="Microsoft Sans Serif" panose="020B0604020202020204" pitchFamily="34" charset="0"/>
              </a:rPr>
              <a:t>quarter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cs typeface="Microsoft Sans Serif" panose="020B0604020202020204" pitchFamily="34" charset="0"/>
              </a:rPr>
              <a:t> of their population by </a:t>
            </a:r>
            <a:r>
              <a:rPr lang="en-US" sz="2000" b="1" dirty="0">
                <a:solidFill>
                  <a:srgbClr val="009193"/>
                </a:solidFill>
                <a:cs typeface="Microsoft Sans Serif" panose="020B0604020202020204" pitchFamily="34" charset="0"/>
              </a:rPr>
              <a:t>2046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cs typeface="Microsoft Sans Serif" panose="020B0604020202020204" pitchFamily="34" charset="0"/>
              </a:rPr>
              <a:t>, with the working age population likely to shrink by </a:t>
            </a:r>
            <a:r>
              <a:rPr lang="en-US" sz="2000" b="1" dirty="0">
                <a:solidFill>
                  <a:srgbClr val="009193"/>
                </a:solidFill>
                <a:cs typeface="Microsoft Sans Serif" panose="020B0604020202020204" pitchFamily="34" charset="0"/>
              </a:rPr>
              <a:t>33%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  <a:cs typeface="Microsoft Sans Serif" panose="020B0604020202020204" pitchFamily="34" charset="0"/>
              </a:rPr>
              <a:t>(The James Hutton Institute)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cs typeface="Microsoft Sans Serif" panose="020B0604020202020204" pitchFamily="34" charset="0"/>
              </a:rPr>
              <a:t>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  <a:cs typeface="Microsoft Sans Serif" panose="020B060402020202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It has been acknowledging by the Scottish government that rural Scotland faces certain challenges and are looking to improve them.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GB" sz="2000" dirty="0">
              <a:solidFill>
                <a:schemeClr val="bg2">
                  <a:lumMod val="25000"/>
                </a:schemeClr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DF381B-E661-C841-B98D-553C217849C0}"/>
              </a:ext>
            </a:extLst>
          </p:cNvPr>
          <p:cNvSpPr/>
          <p:nvPr/>
        </p:nvSpPr>
        <p:spPr>
          <a:xfrm>
            <a:off x="178836" y="4997864"/>
            <a:ext cx="8665028" cy="185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Aquaculture is one solution aiming to improve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skilled job opportunities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 rural communities.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Aquaculture has a </a:t>
            </a:r>
            <a:r>
              <a:rPr lang="en-US" sz="2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role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play in protecting and strengthening Scotland’s rural communities and economy - now and in the decades to come.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8D15823-A179-F341-94F0-79AB9F6B2F55}"/>
              </a:ext>
            </a:extLst>
          </p:cNvPr>
          <p:cNvSpPr txBox="1">
            <a:spLocks/>
          </p:cNvSpPr>
          <p:nvPr/>
        </p:nvSpPr>
        <p:spPr>
          <a:xfrm>
            <a:off x="178835" y="440627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Solutions</a:t>
            </a:r>
          </a:p>
        </p:txBody>
      </p:sp>
      <p:pic>
        <p:nvPicPr>
          <p:cNvPr id="6" name="Picture 5" descr="A picture containing grass, outdoor, mountain, field&#10;&#10;Description automatically generated">
            <a:extLst>
              <a:ext uri="{FF2B5EF4-FFF2-40B4-BE49-F238E27FC236}">
                <a16:creationId xmlns:a16="http://schemas.microsoft.com/office/drawing/2014/main" id="{6EBE7EBA-0798-DB4F-9F8F-DD6C6CAE48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2" r="15684"/>
          <a:stretch/>
        </p:blipFill>
        <p:spPr>
          <a:xfrm>
            <a:off x="8835576" y="0"/>
            <a:ext cx="3348137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5752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Aquaculture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056921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Aquaculture?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DF381B-E661-C841-B98D-553C217849C0}"/>
              </a:ext>
            </a:extLst>
          </p:cNvPr>
          <p:cNvSpPr/>
          <p:nvPr/>
        </p:nvSpPr>
        <p:spPr>
          <a:xfrm>
            <a:off x="178835" y="2708928"/>
            <a:ext cx="8665028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As </a:t>
            </a:r>
            <a:r>
              <a:rPr lang="en-GB" sz="2000" b="1" dirty="0">
                <a:solidFill>
                  <a:srgbClr val="00919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overfishing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is a major problem globally, the aquaculture industry farms their fish to prevent any </a:t>
            </a:r>
            <a:r>
              <a:rPr lang="en-GB" sz="2000" b="1" dirty="0">
                <a:solidFill>
                  <a:srgbClr val="00919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further depletion of fragile wild fish stocks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GB" sz="2000" dirty="0">
              <a:solidFill>
                <a:schemeClr val="bg2">
                  <a:lumMod val="25000"/>
                </a:schemeClr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In </a:t>
            </a:r>
            <a:r>
              <a:rPr lang="en-GB" sz="2000" b="1" dirty="0">
                <a:solidFill>
                  <a:srgbClr val="009193"/>
                </a:solidFill>
                <a:cs typeface="Calibri" panose="020F0502020204030204" pitchFamily="34" charset="0"/>
              </a:rPr>
              <a:t>Scotland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, many fish are farmed such as: Atlantic Salmon, Rainbow Trout, Brown trout, scallops, oysters, mussels and seaweed.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GB" sz="2000" dirty="0">
              <a:solidFill>
                <a:schemeClr val="bg2">
                  <a:lumMod val="25000"/>
                </a:schemeClr>
              </a:solidFill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Aquaculture is the </a:t>
            </a:r>
            <a:r>
              <a:rPr lang="en-US" sz="2000" b="1" dirty="0">
                <a:solidFill>
                  <a:srgbClr val="009193"/>
                </a:solidFill>
              </a:rPr>
              <a:t>fastest growing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food-producing sector globally and now accounts for </a:t>
            </a:r>
            <a:r>
              <a:rPr lang="en-US" sz="2000" b="1" dirty="0">
                <a:solidFill>
                  <a:srgbClr val="009193"/>
                </a:solidFill>
              </a:rPr>
              <a:t>50%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of the world’s seafood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(FAO)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US" sz="2000" dirty="0">
              <a:solidFill>
                <a:schemeClr val="bg2">
                  <a:lumMod val="25000"/>
                </a:schemeClr>
              </a:solidFill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Aquaculture is essential for the </a:t>
            </a:r>
            <a:r>
              <a:rPr lang="en-US" sz="2000" b="1" dirty="0">
                <a:solidFill>
                  <a:srgbClr val="009193"/>
                </a:solidFill>
              </a:rPr>
              <a:t>nutrition and employment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of millions of people, who are struggling to maintain reasonable </a:t>
            </a:r>
            <a:r>
              <a:rPr lang="en-US" sz="2000" b="1" dirty="0">
                <a:solidFill>
                  <a:srgbClr val="009193"/>
                </a:solidFill>
              </a:rPr>
              <a:t>livelihoods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in fragile communities.</a:t>
            </a:r>
            <a:endParaRPr lang="en-US" sz="2000" dirty="0">
              <a:solidFill>
                <a:schemeClr val="bg2">
                  <a:lumMod val="25000"/>
                </a:schemeClr>
              </a:solidFill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US" sz="2000" dirty="0">
              <a:solidFill>
                <a:schemeClr val="bg2">
                  <a:lumMod val="2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AC8110-4D6E-8E4F-8B07-1087180B3254}"/>
              </a:ext>
            </a:extLst>
          </p:cNvPr>
          <p:cNvSpPr/>
          <p:nvPr/>
        </p:nvSpPr>
        <p:spPr>
          <a:xfrm>
            <a:off x="244952" y="1733758"/>
            <a:ext cx="8439254" cy="708355"/>
          </a:xfrm>
          <a:prstGeom prst="rect">
            <a:avLst/>
          </a:prstGeom>
          <a:solidFill>
            <a:srgbClr val="009193"/>
          </a:solidFill>
          <a:ln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8E5057-F48B-694F-AB2F-E67B52D814B0}"/>
              </a:ext>
            </a:extLst>
          </p:cNvPr>
          <p:cNvSpPr/>
          <p:nvPr/>
        </p:nvSpPr>
        <p:spPr>
          <a:xfrm>
            <a:off x="65316" y="1764769"/>
            <a:ext cx="8690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" algn="ctr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“Aquaculture is the farming of aquatic organisms in both coastal and inland areas involving interventions in the rearing process to enhance production.”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(FAO)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n island in the middle of a body of water&#10;&#10;Description automatically generated">
            <a:extLst>
              <a:ext uri="{FF2B5EF4-FFF2-40B4-BE49-F238E27FC236}">
                <a16:creationId xmlns:a16="http://schemas.microsoft.com/office/drawing/2014/main" id="{2C1319FC-91C2-834F-A16F-5428AE535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9" r="15633"/>
          <a:stretch/>
        </p:blipFill>
        <p:spPr>
          <a:xfrm>
            <a:off x="8843863" y="0"/>
            <a:ext cx="3348137" cy="68636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34983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Rural Communities in Scotland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Aquaculture in Rural Scotland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C351C4-3469-3646-AFDD-8B47BD8DAE8E}"/>
              </a:ext>
            </a:extLst>
          </p:cNvPr>
          <p:cNvSpPr/>
          <p:nvPr/>
        </p:nvSpPr>
        <p:spPr>
          <a:xfrm>
            <a:off x="90719" y="1902217"/>
            <a:ext cx="8505371" cy="5204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Aquaculture has been a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part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rural industry over the past few years.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 this industry, there is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alternative economic growth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options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cs typeface="Microsoft Sans Serif" panose="020B0604020202020204" pitchFamily="34" charset="0"/>
              </a:rPr>
              <a:t>The goal is to produce more sustainable industries across Scotland in order to produce </a:t>
            </a:r>
            <a:r>
              <a:rPr lang="en-US" sz="2000" b="1" dirty="0">
                <a:solidFill>
                  <a:srgbClr val="009193"/>
                </a:solidFill>
                <a:cs typeface="Microsoft Sans Serif" panose="020B0604020202020204" pitchFamily="34" charset="0"/>
              </a:rPr>
              <a:t>a sustainable future for rural Scotland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cs typeface="Microsoft Sans Serif" panose="020B0604020202020204" pitchFamily="34" charset="0"/>
              </a:rPr>
              <a:t>.</a:t>
            </a:r>
            <a:endParaRPr lang="en-GB" sz="2000" dirty="0">
              <a:solidFill>
                <a:schemeClr val="bg2">
                  <a:lumMod val="25000"/>
                </a:schemeClr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cs typeface="Microsoft Sans Serif" panose="020B0604020202020204" pitchFamily="34" charset="0"/>
              </a:rPr>
              <a:t>Aquaculture wants to help rural and costal communities in Scotland by providing them with jobs that are considered as </a:t>
            </a:r>
            <a:r>
              <a:rPr lang="en-GB" sz="2000" b="1" dirty="0">
                <a:solidFill>
                  <a:srgbClr val="009193"/>
                </a:solidFill>
                <a:cs typeface="Microsoft Sans Serif" panose="020B0604020202020204" pitchFamily="34" charset="0"/>
              </a:rPr>
              <a:t>highly-skilled work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cs typeface="Microsoft Sans Serif" panose="020B0604020202020204" pitchFamily="34" charset="0"/>
              </a:rPr>
              <a:t>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ea typeface="Times New Roman" panose="02020603050405020304" pitchFamily="18" charset="0"/>
              <a:cs typeface="Microsoft Sans Serif" panose="020B060402020202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Aquaculture gives </a:t>
            </a:r>
            <a:r>
              <a:rPr lang="en-GB" sz="2000" b="1" dirty="0">
                <a:solidFill>
                  <a:srgbClr val="00919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millions of pounds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into local rural communities every year through </a:t>
            </a:r>
            <a:r>
              <a:rPr lang="en-GB" sz="2000" b="1" dirty="0">
                <a:solidFill>
                  <a:srgbClr val="00919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salaries and taxes </a:t>
            </a:r>
            <a:r>
              <a:rPr lang="en-GB" sz="1600" i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(SSPO)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The sector directly employs </a:t>
            </a:r>
            <a:r>
              <a:rPr lang="en-GB" sz="2000" b="1" dirty="0">
                <a:solidFill>
                  <a:srgbClr val="00919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2,300 people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along the west coast of Scotland, Orkney and Shetland, with </a:t>
            </a:r>
            <a:r>
              <a:rPr lang="en-GB" sz="2000" b="1" dirty="0">
                <a:solidFill>
                  <a:srgbClr val="00919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10,000 more people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working in the supply chain relying on </a:t>
            </a:r>
            <a:r>
              <a:rPr lang="en-GB" sz="2000" b="1" dirty="0">
                <a:solidFill>
                  <a:srgbClr val="00919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salmon farming's success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for their own employment </a:t>
            </a:r>
            <a:r>
              <a:rPr lang="en-GB" sz="1600" i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(SSPO)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US" sz="2000" dirty="0">
              <a:solidFill>
                <a:schemeClr val="bg2">
                  <a:lumMod val="25000"/>
                </a:schemeClr>
              </a:solidFill>
              <a:cs typeface="Microsoft Sans Serif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3008FB-411E-1146-A39A-58E3C12B9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90"/>
          <a:stretch/>
        </p:blipFill>
        <p:spPr>
          <a:xfrm>
            <a:off x="8843864" y="-3867"/>
            <a:ext cx="3348137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37913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Rural Communities in Scotland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Benefits of Aquaculture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C351C4-3469-3646-AFDD-8B47BD8DAE8E}"/>
              </a:ext>
            </a:extLst>
          </p:cNvPr>
          <p:cNvSpPr/>
          <p:nvPr/>
        </p:nvSpPr>
        <p:spPr>
          <a:xfrm>
            <a:off x="90719" y="1902217"/>
            <a:ext cx="8505371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Aquaculturists invest both time and hundreds of thousands of pounds every year to support </a:t>
            </a:r>
            <a:r>
              <a:rPr lang="en-GB" sz="2000" b="1" dirty="0">
                <a:solidFill>
                  <a:srgbClr val="00919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local causes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 rural communities </a:t>
            </a:r>
            <a:r>
              <a:rPr lang="en-GB" sz="1600" i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(SSPO)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 2016 salmon producers contributed </a:t>
            </a:r>
            <a:r>
              <a:rPr lang="en-GB" sz="2000" b="1" dirty="0">
                <a:solidFill>
                  <a:srgbClr val="00919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£735,000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to projects, including the renovations of community halls and refurbishment of school playgrounds.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Fish famers also have </a:t>
            </a:r>
            <a:r>
              <a:rPr lang="en-GB" sz="2000" b="1" dirty="0">
                <a:solidFill>
                  <a:srgbClr val="00919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funded and created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badminton and football teams, Jujitsu and Island Games squads, school swimming lessons and mountain bike champions. They see great importance of </a:t>
            </a:r>
            <a:r>
              <a:rPr lang="en-GB" sz="2000" b="1" dirty="0">
                <a:solidFill>
                  <a:srgbClr val="00919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maintaining strong, healthy communities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in remote rural locations </a:t>
            </a:r>
            <a:r>
              <a:rPr lang="en-GB" sz="1600" i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(SSPO)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Salmon producers commit to operating </a:t>
            </a:r>
            <a:r>
              <a:rPr lang="en-GB" sz="2000" b="1" dirty="0">
                <a:solidFill>
                  <a:srgbClr val="00919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“with transparency, openness, honesty and integrity”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in their communities and to encouraging local engagement where possible, preventing </a:t>
            </a:r>
            <a:r>
              <a:rPr lang="en-GB" sz="2000" b="1" dirty="0">
                <a:solidFill>
                  <a:srgbClr val="00919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marginalisation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GB" sz="2000" dirty="0">
              <a:solidFill>
                <a:schemeClr val="bg2">
                  <a:lumMod val="25000"/>
                </a:schemeClr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2000" dirty="0">
              <a:solidFill>
                <a:schemeClr val="bg2">
                  <a:lumMod val="25000"/>
                </a:schemeClr>
              </a:solidFill>
              <a:cs typeface="Microsoft Sans Serif" panose="020B0604020202020204" pitchFamily="34" charset="0"/>
            </a:endParaRPr>
          </a:p>
        </p:txBody>
      </p:sp>
      <p:pic>
        <p:nvPicPr>
          <p:cNvPr id="3" name="Picture 2" descr="A person standing on top of a mountain&#10;&#10;Description automatically generated">
            <a:extLst>
              <a:ext uri="{FF2B5EF4-FFF2-40B4-BE49-F238E27FC236}">
                <a16:creationId xmlns:a16="http://schemas.microsoft.com/office/drawing/2014/main" id="{49EC3AB8-553A-9346-A108-055BCA133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15" t="56" r="32692" b="-56"/>
          <a:stretch/>
        </p:blipFill>
        <p:spPr>
          <a:xfrm>
            <a:off x="8843864" y="0"/>
            <a:ext cx="3348137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Graphic 8" descr="Presentation with media">
            <a:extLst>
              <a:ext uri="{FF2B5EF4-FFF2-40B4-BE49-F238E27FC236}">
                <a16:creationId xmlns:a16="http://schemas.microsoft.com/office/drawing/2014/main" id="{53041D83-62BD-5545-876D-D7029C148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8401" y="6217727"/>
            <a:ext cx="545095" cy="5450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3D5373-8FC6-734D-A293-79ECA11795EA}"/>
              </a:ext>
            </a:extLst>
          </p:cNvPr>
          <p:cNvSpPr/>
          <p:nvPr/>
        </p:nvSpPr>
        <p:spPr>
          <a:xfrm>
            <a:off x="5738944" y="6295320"/>
            <a:ext cx="3088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919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https://vimeo.com/247977055</a:t>
            </a:r>
            <a:endParaRPr lang="en-US" dirty="0">
              <a:solidFill>
                <a:srgbClr val="009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69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Rural Communities in Scotland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Benefits of Aquaculture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C351C4-3469-3646-AFDD-8B47BD8DAE8E}"/>
              </a:ext>
            </a:extLst>
          </p:cNvPr>
          <p:cNvSpPr/>
          <p:nvPr/>
        </p:nvSpPr>
        <p:spPr>
          <a:xfrm>
            <a:off x="90719" y="1902217"/>
            <a:ext cx="8505371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Aquaculture doesn’t only bring benefits to rural communities, but it is also a </a:t>
            </a:r>
            <a:r>
              <a:rPr lang="en-GB" sz="2000" b="1" dirty="0">
                <a:solidFill>
                  <a:srgbClr val="00919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sustainable industry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protecting the </a:t>
            </a:r>
            <a:r>
              <a:rPr lang="en-GB" sz="2000" b="1" dirty="0">
                <a:solidFill>
                  <a:srgbClr val="00919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environment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GB" sz="2000" dirty="0">
              <a:solidFill>
                <a:schemeClr val="bg2">
                  <a:lumMod val="25000"/>
                </a:schemeClr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Introducing aquaculture promotes a more </a:t>
            </a:r>
            <a:r>
              <a:rPr lang="en-GB" sz="2000" b="1" dirty="0">
                <a:solidFill>
                  <a:srgbClr val="00919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sustainable rural Scotland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2000" dirty="0">
              <a:solidFill>
                <a:schemeClr val="bg2">
                  <a:lumMod val="25000"/>
                </a:schemeClr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In comparison with terrestrial livestock farming, the industry has </a:t>
            </a:r>
            <a:r>
              <a:rPr lang="en-US" sz="2000" b="1" dirty="0">
                <a:solidFill>
                  <a:srgbClr val="009193"/>
                </a:solidFill>
              </a:rPr>
              <a:t>low carbon footprint and feed conversion ratio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(FCR). It also has high protein and energy retention.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Aquaculture not only protects the environment but </a:t>
            </a:r>
            <a:r>
              <a:rPr lang="en-US" sz="2000" b="1" dirty="0">
                <a:solidFill>
                  <a:srgbClr val="009193"/>
                </a:solidFill>
              </a:rPr>
              <a:t>protects the fish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they are growing. </a:t>
            </a:r>
            <a:r>
              <a:rPr lang="en-US" sz="2000" b="1" dirty="0">
                <a:solidFill>
                  <a:srgbClr val="009193"/>
                </a:solidFill>
              </a:rPr>
              <a:t>Good fish welfare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is one of the most important parts of aquaculture. </a:t>
            </a:r>
          </a:p>
        </p:txBody>
      </p:sp>
      <p:pic>
        <p:nvPicPr>
          <p:cNvPr id="9" name="Graphic 8" descr="Presentation with media">
            <a:extLst>
              <a:ext uri="{FF2B5EF4-FFF2-40B4-BE49-F238E27FC236}">
                <a16:creationId xmlns:a16="http://schemas.microsoft.com/office/drawing/2014/main" id="{53041D83-62BD-5545-876D-D7029C148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8401" y="6217727"/>
            <a:ext cx="545095" cy="5450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3D5373-8FC6-734D-A293-79ECA11795EA}"/>
              </a:ext>
            </a:extLst>
          </p:cNvPr>
          <p:cNvSpPr/>
          <p:nvPr/>
        </p:nvSpPr>
        <p:spPr>
          <a:xfrm>
            <a:off x="5738944" y="6295320"/>
            <a:ext cx="3088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919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https://vimeo.com/247779369</a:t>
            </a:r>
            <a:endParaRPr lang="en-US" dirty="0">
              <a:solidFill>
                <a:srgbClr val="009193"/>
              </a:solidFill>
            </a:endParaRPr>
          </a:p>
        </p:txBody>
      </p:sp>
      <p:pic>
        <p:nvPicPr>
          <p:cNvPr id="5" name="Picture 4" descr="A view of a rocky mountain&#10;&#10;Description automatically generated">
            <a:extLst>
              <a:ext uri="{FF2B5EF4-FFF2-40B4-BE49-F238E27FC236}">
                <a16:creationId xmlns:a16="http://schemas.microsoft.com/office/drawing/2014/main" id="{B452CD2F-44C6-B14C-A959-5C9992810A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00" r="22067"/>
          <a:stretch/>
        </p:blipFill>
        <p:spPr>
          <a:xfrm>
            <a:off x="9103141" y="0"/>
            <a:ext cx="3088859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48988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98E56-AE3B-024A-B3B6-C60B63A09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249006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4100" b="1" i="1" dirty="0"/>
              <a:t>Aquaculture Needs Geographers  </a:t>
            </a:r>
            <a:endParaRPr lang="en-US" sz="41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5C52456-D2BA-4B21-BA7F-FEF73DBCB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4" y="2871982"/>
            <a:ext cx="4245428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1800" b="1" i="1" dirty="0"/>
              <a:t>Help drive innovation and work on the front line to combat climate change and food insecurity.  </a:t>
            </a:r>
          </a:p>
          <a:p>
            <a:pPr marL="0" indent="0">
              <a:buNone/>
            </a:pPr>
            <a:endParaRPr lang="en-GB" sz="1800" b="1" i="1" dirty="0"/>
          </a:p>
          <a:p>
            <a:pPr marL="0" indent="0">
              <a:buNone/>
            </a:pPr>
            <a:r>
              <a:rPr lang="en-US" sz="1800" b="1" dirty="0"/>
              <a:t>Aquaculture</a:t>
            </a:r>
            <a:r>
              <a:rPr lang="en-US" sz="1800" dirty="0"/>
              <a:t> offers many career opportunities for </a:t>
            </a:r>
            <a:r>
              <a:rPr lang="en-US" sz="1800" b="1" dirty="0"/>
              <a:t>geographers</a:t>
            </a:r>
            <a:r>
              <a:rPr lang="en-US" sz="1800" dirty="0"/>
              <a:t>. </a:t>
            </a:r>
            <a:endParaRPr lang="en-GB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Content Placeholder 4" descr="A picture containing outdoor, person, person, sitting&#10;&#10;Description automatically generated">
            <a:extLst>
              <a:ext uri="{FF2B5EF4-FFF2-40B4-BE49-F238E27FC236}">
                <a16:creationId xmlns:a16="http://schemas.microsoft.com/office/drawing/2014/main" id="{EFD6674C-80CC-4E43-9C62-03A91EE53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51" b="14951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pic>
        <p:nvPicPr>
          <p:cNvPr id="7" name="Picture 6" descr="A hand holding up a mountain in the background&#10;&#10;Description automatically generated">
            <a:extLst>
              <a:ext uri="{FF2B5EF4-FFF2-40B4-BE49-F238E27FC236}">
                <a16:creationId xmlns:a16="http://schemas.microsoft.com/office/drawing/2014/main" id="{82BD27A8-6AEE-FE4A-A47A-2F0BF19A7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6" r="7788" b="-1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2EAD4C5-8A0F-2646-991E-C936C2691D3E}"/>
              </a:ext>
            </a:extLst>
          </p:cNvPr>
          <p:cNvSpPr/>
          <p:nvPr/>
        </p:nvSpPr>
        <p:spPr>
          <a:xfrm>
            <a:off x="1164329" y="6330354"/>
            <a:ext cx="8577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Contact SAIC for more information on career opportunities.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92C50F-5E70-C641-BC3B-191D10D837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8268" y="6219418"/>
            <a:ext cx="821319" cy="3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50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FSPG" id="{0076A3F3-F578-924F-A656-63E4D158AE03}" vid="{6F02A80B-A4D0-EF4C-958E-ABE8F3EF4F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</TotalTime>
  <Words>887</Words>
  <Application>Microsoft Macintosh PowerPoint</Application>
  <PresentationFormat>Widescreen</PresentationFormat>
  <Paragraphs>102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Aquaculture Case Study</vt:lpstr>
      <vt:lpstr>Population Patterns of Migration</vt:lpstr>
      <vt:lpstr>PUSH AND PULL FACTORS</vt:lpstr>
      <vt:lpstr>Rural-Urban Migration in Scotland</vt:lpstr>
      <vt:lpstr>Aquaculture</vt:lpstr>
      <vt:lpstr>Rural Communities in Scotland</vt:lpstr>
      <vt:lpstr>Rural Communities in Scotland</vt:lpstr>
      <vt:lpstr>Rural Communities in Scotland</vt:lpstr>
      <vt:lpstr>Aquaculture Needs Geographers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Aquaculture Case Study</dc:title>
  <dc:creator>Lisa McLean</dc:creator>
  <cp:lastModifiedBy>Hazel Peat</cp:lastModifiedBy>
  <cp:revision>20</cp:revision>
  <dcterms:created xsi:type="dcterms:W3CDTF">2020-08-06T16:50:35Z</dcterms:created>
  <dcterms:modified xsi:type="dcterms:W3CDTF">2021-03-24T11:24:28Z</dcterms:modified>
</cp:coreProperties>
</file>